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42" r:id="rId2"/>
    <p:sldId id="341" r:id="rId3"/>
    <p:sldId id="324" r:id="rId4"/>
    <p:sldId id="354" r:id="rId5"/>
    <p:sldId id="343" r:id="rId6"/>
    <p:sldId id="344" r:id="rId7"/>
    <p:sldId id="345" r:id="rId8"/>
    <p:sldId id="369" r:id="rId9"/>
    <p:sldId id="370" r:id="rId10"/>
    <p:sldId id="371" r:id="rId11"/>
    <p:sldId id="372" r:id="rId12"/>
    <p:sldId id="368" r:id="rId13"/>
  </p:sldIdLst>
  <p:sldSz cx="9144000" cy="5145088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87" autoAdjust="0"/>
    <p:restoredTop sz="94660"/>
  </p:normalViewPr>
  <p:slideViewPr>
    <p:cSldViewPr>
      <p:cViewPr varScale="1">
        <p:scale>
          <a:sx n="115" d="100"/>
          <a:sy n="115" d="100"/>
        </p:scale>
        <p:origin x="168" y="108"/>
      </p:cViewPr>
      <p:guideLst>
        <p:guide orient="horz" pos="162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FFCF0-DD59-4612-9D71-417719DC0377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AA1E2-0BCB-498F-B666-E5E40D25323B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57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7048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ADE9D-3568-4C27-8D47-57A7CA452AC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112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421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95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1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47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736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</p:spPr>
        <p:txBody>
          <a:bodyPr>
            <a:normAutofit/>
          </a:bodyPr>
          <a:lstStyle/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507A946E-B064-4211-A11D-E702AF025A18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347ECCD5-501B-4F30-908A-642832F2139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196280"/>
            <a:ext cx="143508" cy="3960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0" b="1">
              <a:solidFill>
                <a:schemeClr val="tx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179512" y="248543"/>
            <a:ext cx="1249350" cy="230886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lvl="0"/>
            <a:r>
              <a:rPr lang="es" altLang="zh-CN" sz="900" b="1">
                <a:solidFill>
                  <a:schemeClr val="accent1"/>
                </a:solidFill>
                <a:latin typeface="Arya"/>
                <a:ea typeface="Arya"/>
              </a:rPr>
              <a:t>Exhibición exitosa del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4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4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507A946E-B064-4211-A11D-E702AF025A18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347ECCD5-501B-4F30-908A-642832F2139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196280"/>
            <a:ext cx="143508" cy="3960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0" b="1">
              <a:solidFill>
                <a:schemeClr val="tx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179512" y="248543"/>
            <a:ext cx="1257367" cy="292456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es" altLang="zh-CN" sz="1300" b="1">
                <a:solidFill>
                  <a:schemeClr val="accent1"/>
                </a:solidFill>
                <a:latin typeface="Arya"/>
                <a:ea typeface="Arya"/>
              </a:rPr>
              <a:t>Plan de trabajo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4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4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</p:spPr>
        <p:txBody>
          <a:bodyPr anchor="t">
            <a:normAutofit/>
          </a:bodyPr>
          <a:lstStyle>
            <a:lvl1pPr algn="l">
              <a:defRPr sz="2000" b="1"/>
            </a:lvl1pPr>
          </a:lstStyle>
          <a:p>
            <a:r>
              <a:rPr lang="es" altLang="en-US" sz="1700">
                <a:latin typeface="Arya"/>
                <a:ea typeface="Arya"/>
              </a:rPr>
              <a:t>Haga clic aquí para editar estilos de encabezado maestro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" altLang="en-US">
                <a:latin typeface="Arya"/>
                <a:ea typeface="Arya"/>
              </a:rPr>
              <a:t>Haga clic aquí para editar estilos de texto maestro</a:t>
            </a:r>
          </a:p>
          <a:p>
            <a:pPr lvl="1"/>
            <a:r>
              <a:rPr lang="es" altLang="en-US">
                <a:latin typeface="Arya"/>
                <a:ea typeface="Arya"/>
              </a:rPr>
              <a:t>segundo nivel</a:t>
            </a:r>
          </a:p>
          <a:p>
            <a:pPr lvl="2"/>
            <a:r>
              <a:rPr lang="es" altLang="en-US">
                <a:latin typeface="Arya"/>
                <a:ea typeface="Arya"/>
              </a:rPr>
              <a:t>tercer nivel</a:t>
            </a:r>
          </a:p>
          <a:p>
            <a:pPr lvl="3"/>
            <a:r>
              <a:rPr lang="es" altLang="en-US">
                <a:latin typeface="Arya"/>
                <a:ea typeface="Arya"/>
              </a:rPr>
              <a:t>cuarto nivel</a:t>
            </a:r>
          </a:p>
          <a:p>
            <a:pPr lvl="4"/>
            <a:r>
              <a:rPr lang="es" altLang="en-US">
                <a:latin typeface="Arya"/>
                <a:ea typeface="Arya"/>
              </a:rPr>
              <a:t>quinto nivel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</p:spPr>
        <p:txBody>
          <a:bodyPr anchor="t">
            <a:normAutofit/>
          </a:bodyPr>
          <a:lstStyle>
            <a:lvl1pPr algn="l">
              <a:defRPr sz="2000" b="1"/>
            </a:lvl1pPr>
          </a:lstStyle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>
            <a:normAutofit/>
          </a:bodyPr>
          <a:lstStyle/>
          <a:p>
            <a:pPr lvl="0"/>
            <a:r>
              <a:rPr lang="es" altLang="en-US" sz="2500">
                <a:latin typeface="Arya"/>
                <a:ea typeface="Arya"/>
              </a:rPr>
              <a:t>Haga clic aquí para editar estilos de texto</a:t>
            </a:r>
          </a:p>
          <a:p>
            <a:pPr lvl="1"/>
            <a:r>
              <a:rPr lang="es" altLang="en-US">
                <a:latin typeface="Arya"/>
                <a:ea typeface="Arya"/>
              </a:rPr>
              <a:t>segundo nivel</a:t>
            </a:r>
          </a:p>
          <a:p>
            <a:pPr lvl="2"/>
            <a:r>
              <a:rPr lang="es" altLang="en-US">
                <a:latin typeface="Arya"/>
                <a:ea typeface="Arya"/>
              </a:rPr>
              <a:t>tercer nivel</a:t>
            </a:r>
          </a:p>
          <a:p>
            <a:pPr lvl="3"/>
            <a:r>
              <a:rPr lang="es" altLang="en-US">
                <a:latin typeface="Arya"/>
                <a:ea typeface="Arya"/>
              </a:rPr>
              <a:t>cuarto nivel</a:t>
            </a:r>
          </a:p>
          <a:p>
            <a:pPr lvl="4"/>
            <a:r>
              <a:rPr lang="es" altLang="en-US" sz="1900">
                <a:latin typeface="Arya"/>
                <a:ea typeface="Arya"/>
              </a:rPr>
              <a:t>quinto nivel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042"/>
            <a:ext cx="2057400" cy="4389999"/>
          </a:xfrm>
        </p:spPr>
        <p:txBody>
          <a:bodyPr vert="vert">
            <a:normAutofit/>
          </a:bodyPr>
          <a:lstStyle/>
          <a:p>
            <a:r>
              <a:rPr lang="es" altLang="en-US" sz="3100">
                <a:latin typeface="Arya"/>
                <a:ea typeface="Arya"/>
              </a:rPr>
              <a:t>Haga clic aquí para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042"/>
            <a:ext cx="6019800" cy="4389999"/>
          </a:xfrm>
        </p:spPr>
        <p:txBody>
          <a:bodyPr vert="vert">
            <a:normAutofit/>
          </a:bodyPr>
          <a:lstStyle/>
          <a:p>
            <a:pPr lvl="0"/>
            <a:r>
              <a:rPr lang="es" altLang="en-US" sz="2800">
                <a:latin typeface="Arya"/>
                <a:ea typeface="Arya"/>
              </a:rPr>
              <a:t>Haga clic aquí</a:t>
            </a:r>
          </a:p>
          <a:p>
            <a:pPr lvl="1"/>
            <a:r>
              <a:rPr lang="es" altLang="en-US">
                <a:latin typeface="Arya"/>
                <a:ea typeface="Arya"/>
              </a:rPr>
              <a:t>segundo nivel</a:t>
            </a:r>
          </a:p>
          <a:p>
            <a:pPr lvl="2"/>
            <a:r>
              <a:rPr lang="es" altLang="en-US">
                <a:latin typeface="Arya"/>
                <a:ea typeface="Arya"/>
              </a:rPr>
              <a:t>tercer nivel</a:t>
            </a:r>
          </a:p>
          <a:p>
            <a:pPr lvl="3"/>
            <a:r>
              <a:rPr lang="es" altLang="en-US">
                <a:latin typeface="Arya"/>
                <a:ea typeface="Arya"/>
              </a:rPr>
              <a:t>cuarto nivel</a:t>
            </a:r>
          </a:p>
          <a:p>
            <a:pPr lvl="4"/>
            <a:r>
              <a:rPr lang="es" altLang="en-US">
                <a:latin typeface="Arya"/>
                <a:ea typeface="Arya"/>
              </a:rPr>
              <a:t>quinto nivel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048000" y="331573"/>
            <a:ext cx="3276600" cy="2313387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966029" y="2851969"/>
            <a:ext cx="3383973" cy="323935"/>
          </a:xfrm>
          <a:prstGeom prst="rect">
            <a:avLst/>
          </a:prstGeom>
        </p:spPr>
        <p:txBody>
          <a:bodyPr vert="horz" lIns="0" tIns="40504" rIns="0" bIns="40504" anchor="t">
            <a:normAutofit fontScale="50000" lnSpcReduction="20000"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buNone/>
              <a:defRPr sz="35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">
                <a:latin typeface="Arya"/>
                <a:ea typeface="Arya"/>
              </a:rPr>
              <a:t>TÍTULO AQUÍ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966029" y="3289953"/>
            <a:ext cx="3383973" cy="171391"/>
          </a:xfrm>
          <a:prstGeom prst="rect">
            <a:avLst/>
          </a:prstGeom>
        </p:spPr>
        <p:txBody>
          <a:bodyPr vert="horz" lIns="0" tIns="40504" rIns="0" bIns="40504" anchor="t">
            <a:normAutofit fontScale="42500" lnSpcReduction="20000"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5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">
                <a:latin typeface="Arya"/>
                <a:ea typeface="Arya"/>
              </a:rPr>
              <a:t>Plantilla de PowerPoint definitiva</a:t>
            </a:r>
            <a:endParaRPr lang="es-ES_tradnl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2981376" y="3614484"/>
            <a:ext cx="3366029" cy="1153007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">
                <a:latin typeface="Arya"/>
                <a:ea typeface="Arya"/>
              </a:rPr>
              <a:t>Lorem ipsum dolor sit amet, consectetur adipiscing elit. Fusce diam tortor, mattis quis dapibus vitae, euismod non purus. Mecenas ut lacus nec mauris feugiat tristique.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304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921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66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s" altLang="en-US">
                <a:latin typeface="Arya"/>
                <a:ea typeface="Arya"/>
              </a:rPr>
              <a:t>Haga clic aquí para</a:t>
            </a:r>
          </a:p>
          <a:p>
            <a:pPr lvl="1"/>
            <a:r>
              <a:rPr lang="es" altLang="en-US">
                <a:latin typeface="Arya"/>
                <a:ea typeface="Arya"/>
              </a:rPr>
              <a:t>segundo nivel</a:t>
            </a:r>
          </a:p>
          <a:p>
            <a:pPr lvl="2"/>
            <a:r>
              <a:rPr lang="es" altLang="en-US">
                <a:latin typeface="Arya"/>
                <a:ea typeface="Arya"/>
              </a:rPr>
              <a:t>tercer nivel</a:t>
            </a:r>
          </a:p>
          <a:p>
            <a:pPr lvl="3"/>
            <a:r>
              <a:rPr lang="es" altLang="en-US">
                <a:latin typeface="Arya"/>
                <a:ea typeface="Arya"/>
              </a:rPr>
              <a:t>cuarto nivel</a:t>
            </a:r>
          </a:p>
          <a:p>
            <a:pPr lvl="4"/>
            <a:r>
              <a:rPr lang="es" altLang="en-US">
                <a:latin typeface="Arya"/>
                <a:ea typeface="Arya"/>
              </a:rPr>
              <a:t>quinto nivel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111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146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</p:spPr>
        <p:txBody>
          <a:bodyPr anchor="t">
            <a:normAutofit/>
          </a:bodyPr>
          <a:lstStyle>
            <a:lvl1pPr algn="l">
              <a:defRPr sz="4000" b="1" cap="all"/>
            </a:lvl1pPr>
          </a:lstStyle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" altLang="en-US">
                <a:latin typeface="Arya"/>
                <a:ea typeface="Arya"/>
              </a:rPr>
              <a:t>Haga clic aquí para editar estilos de texto maestro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521"/>
            <a:ext cx="4038600" cy="33955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" altLang="en-US" sz="2500">
                <a:latin typeface="Arya"/>
                <a:ea typeface="Arya"/>
              </a:rPr>
              <a:t>Haga clic aquí</a:t>
            </a:r>
          </a:p>
          <a:p>
            <a:pPr lvl="1"/>
            <a:r>
              <a:rPr lang="es" altLang="en-US">
                <a:latin typeface="Arya"/>
                <a:ea typeface="Arya"/>
              </a:rPr>
              <a:t>segundo nivel</a:t>
            </a:r>
          </a:p>
          <a:p>
            <a:pPr lvl="2"/>
            <a:r>
              <a:rPr lang="es" altLang="en-US">
                <a:latin typeface="Arya"/>
                <a:ea typeface="Arya"/>
              </a:rPr>
              <a:t>tercer nivel</a:t>
            </a:r>
          </a:p>
          <a:p>
            <a:pPr lvl="3"/>
            <a:r>
              <a:rPr lang="es" altLang="en-US">
                <a:latin typeface="Arya"/>
                <a:ea typeface="Arya"/>
              </a:rPr>
              <a:t>cuarto nivel</a:t>
            </a:r>
          </a:p>
          <a:p>
            <a:pPr lvl="4"/>
            <a:r>
              <a:rPr lang="es" altLang="en-US">
                <a:latin typeface="Arya"/>
                <a:ea typeface="Arya"/>
              </a:rPr>
              <a:t>quinto nivel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521"/>
            <a:ext cx="4038600" cy="33955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" altLang="en-US" sz="2500">
                <a:latin typeface="Arya"/>
                <a:ea typeface="Arya"/>
              </a:rPr>
              <a:t>Haga clic aquí</a:t>
            </a:r>
          </a:p>
          <a:p>
            <a:pPr lvl="1"/>
            <a:r>
              <a:rPr lang="es" altLang="en-US">
                <a:latin typeface="Arya"/>
                <a:ea typeface="Arya"/>
              </a:rPr>
              <a:t>segundo nivel</a:t>
            </a:r>
          </a:p>
          <a:p>
            <a:pPr lvl="2"/>
            <a:r>
              <a:rPr lang="es" altLang="en-US">
                <a:latin typeface="Arya"/>
                <a:ea typeface="Arya"/>
              </a:rPr>
              <a:t>tercer nivel</a:t>
            </a:r>
          </a:p>
          <a:p>
            <a:pPr lvl="3"/>
            <a:r>
              <a:rPr lang="es" altLang="en-US">
                <a:latin typeface="Arya"/>
                <a:ea typeface="Arya"/>
              </a:rPr>
              <a:t>cuarto nivel</a:t>
            </a:r>
          </a:p>
          <a:p>
            <a:pPr lvl="4"/>
            <a:r>
              <a:rPr lang="es" altLang="en-US">
                <a:latin typeface="Arya"/>
                <a:ea typeface="Arya"/>
              </a:rPr>
              <a:t>quinto nivel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t">
            <a:normAutofit fontScale="72500" lnSpcReduction="20000"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" altLang="en-US">
                <a:latin typeface="Arya"/>
                <a:ea typeface="Arya"/>
              </a:rPr>
              <a:t>Haga clic aquí para editar estilos de texto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" altLang="en-US">
                <a:latin typeface="Arya"/>
                <a:ea typeface="Arya"/>
              </a:rPr>
              <a:t>Haga clic aquí para editar estilos de texto maestro</a:t>
            </a:r>
          </a:p>
          <a:p>
            <a:pPr lvl="1"/>
            <a:r>
              <a:rPr lang="es" altLang="en-US">
                <a:latin typeface="Arya"/>
                <a:ea typeface="Arya"/>
              </a:rPr>
              <a:t>segundo nivel</a:t>
            </a:r>
          </a:p>
          <a:p>
            <a:pPr lvl="2"/>
            <a:r>
              <a:rPr lang="es" altLang="en-US">
                <a:latin typeface="Arya"/>
                <a:ea typeface="Arya"/>
              </a:rPr>
              <a:t>tercer nivel</a:t>
            </a:r>
          </a:p>
          <a:p>
            <a:pPr lvl="3"/>
            <a:r>
              <a:rPr lang="es" altLang="en-US">
                <a:latin typeface="Arya"/>
                <a:ea typeface="Arya"/>
              </a:rPr>
              <a:t>cuarto nivel</a:t>
            </a:r>
          </a:p>
          <a:p>
            <a:pPr lvl="4"/>
            <a:r>
              <a:rPr lang="es" altLang="en-US">
                <a:latin typeface="Arya"/>
                <a:ea typeface="Arya"/>
              </a:rPr>
              <a:t>quinto nivel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t">
            <a:normAutofit fontScale="72500" lnSpcReduction="20000"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" altLang="en-US">
                <a:latin typeface="Arya"/>
                <a:ea typeface="Arya"/>
              </a:rPr>
              <a:t>Haga clic aquí para editar estilos de texto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" altLang="en-US">
                <a:latin typeface="Arya"/>
                <a:ea typeface="Arya"/>
              </a:rPr>
              <a:t>Haga clic aquí para editar estilos de texto maestro</a:t>
            </a:r>
          </a:p>
          <a:p>
            <a:pPr lvl="1"/>
            <a:r>
              <a:rPr lang="es" altLang="en-US">
                <a:latin typeface="Arya"/>
                <a:ea typeface="Arya"/>
              </a:rPr>
              <a:t>segundo nivel</a:t>
            </a:r>
          </a:p>
          <a:p>
            <a:pPr lvl="2"/>
            <a:r>
              <a:rPr lang="es" altLang="en-US">
                <a:latin typeface="Arya"/>
                <a:ea typeface="Arya"/>
              </a:rPr>
              <a:t>tercer nivel</a:t>
            </a:r>
          </a:p>
          <a:p>
            <a:pPr lvl="3"/>
            <a:r>
              <a:rPr lang="es" altLang="en-US">
                <a:latin typeface="Arya"/>
                <a:ea typeface="Arya"/>
              </a:rPr>
              <a:t>cuarto nivel</a:t>
            </a:r>
          </a:p>
          <a:p>
            <a:pPr lvl="4"/>
            <a:r>
              <a:rPr lang="es" altLang="en-US">
                <a:latin typeface="Arya"/>
                <a:ea typeface="Arya"/>
              </a:rPr>
              <a:t>quinto nivel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507A946E-B064-4211-A11D-E702AF025A18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347ECCD5-501B-4F30-908A-642832F2139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196280"/>
            <a:ext cx="143508" cy="3960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0" b="1">
              <a:solidFill>
                <a:schemeClr val="tx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179512" y="248543"/>
            <a:ext cx="1202852" cy="246278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lvl="0"/>
            <a:r>
              <a:rPr lang="es" altLang="zh-CN" sz="1000" b="1">
                <a:solidFill>
                  <a:schemeClr val="accent1"/>
                </a:solidFill>
                <a:latin typeface="Arya"/>
                <a:ea typeface="Arya"/>
              </a:rPr>
              <a:t>Resumen anual de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4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4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507A946E-B064-4211-A11D-E702AF025A18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20000"/>
          </a:bodyPr>
          <a:lstStyle/>
          <a:p>
            <a:fld id="{347ECCD5-501B-4F30-908A-642832F2139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196280"/>
            <a:ext cx="143508" cy="3960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0" b="1">
              <a:solidFill>
                <a:schemeClr val="tx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179512" y="248543"/>
            <a:ext cx="1209265" cy="21549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lvl="0"/>
            <a:r>
              <a:rPr lang="es" altLang="zh-CN" sz="800" b="1">
                <a:solidFill>
                  <a:schemeClr val="accent1"/>
                </a:solidFill>
                <a:latin typeface="Arya"/>
                <a:ea typeface="Arya"/>
              </a:rPr>
              <a:t>Finalización del trabajo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4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4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altLang="en-US">
                <a:latin typeface="Arya"/>
                <a:ea typeface="Arya"/>
              </a:rPr>
              <a:t>Haga clic aquí para editar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" altLang="en-US">
                <a:latin typeface="Arya"/>
                <a:ea typeface="Arya"/>
              </a:rPr>
              <a:t>Haga clic aquí para</a:t>
            </a:r>
          </a:p>
          <a:p>
            <a:pPr lvl="1"/>
            <a:r>
              <a:rPr lang="es" altLang="en-US">
                <a:latin typeface="Arya"/>
                <a:ea typeface="Arya"/>
              </a:rPr>
              <a:t>segundo nivel</a:t>
            </a:r>
          </a:p>
          <a:p>
            <a:pPr lvl="2"/>
            <a:r>
              <a:rPr lang="es" altLang="en-US">
                <a:latin typeface="Arya"/>
                <a:ea typeface="Arya"/>
              </a:rPr>
              <a:t>tercer nivel</a:t>
            </a:r>
          </a:p>
          <a:p>
            <a:pPr lvl="3"/>
            <a:r>
              <a:rPr lang="es" altLang="en-US">
                <a:latin typeface="Arya"/>
                <a:ea typeface="Arya"/>
              </a:rPr>
              <a:t>cuarto nivel</a:t>
            </a:r>
          </a:p>
          <a:p>
            <a:pPr lvl="4"/>
            <a:r>
              <a:rPr lang="es" altLang="en-US">
                <a:latin typeface="Arya"/>
                <a:ea typeface="Arya"/>
              </a:rPr>
              <a:t>quinto nivel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BF030-126A-44E1-A291-CE0450786A5D}" type="datetimeFigureOut">
              <a:rPr lang="es" altLang="en-US" sz="1100" smtClean="0">
                <a:latin typeface="Arya"/>
                <a:ea typeface="Arya"/>
              </a:rPr>
              <a:t>10/03/2024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20000"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91CF7-6230-429B-A18C-78A12BF27C28}" type="slidenum">
              <a:rPr lang="es" altLang="en-US" smtClean="0">
                <a:latin typeface="Arya"/>
                <a:ea typeface="Arya"/>
              </a:rPr>
              <a:t>‹Nº›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73" r:id="rId8"/>
    <p:sldLayoutId id="2147483674" r:id="rId9"/>
    <p:sldLayoutId id="2147483675" r:id="rId10"/>
    <p:sldLayoutId id="2147483676" r:id="rId11"/>
    <p:sldLayoutId id="2147483656" r:id="rId12"/>
    <p:sldLayoutId id="2147483657" r:id="rId13"/>
    <p:sldLayoutId id="2147483658" r:id="rId14"/>
    <p:sldLayoutId id="2147483659" r:id="rId15"/>
    <p:sldLayoutId id="2147483662" r:id="rId16"/>
    <p:sldLayoutId id="2147483663" r:id="rId17"/>
    <p:sldLayoutId id="2147483666" r:id="rId18"/>
    <p:sldLayoutId id="2147483670" r:id="rId19"/>
    <p:sldLayoutId id="2147483671" r:id="rId20"/>
    <p:sldLayoutId id="2147483672" r:id="rId21"/>
  </p:sldLayoutIdLst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mform.com/blog/compute-pricing-comparison-aws-azure-googlecloud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直接连接符 77"/>
          <p:cNvCxnSpPr/>
          <p:nvPr/>
        </p:nvCxnSpPr>
        <p:spPr>
          <a:xfrm>
            <a:off x="2309090" y="3561270"/>
            <a:ext cx="157656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 txBox="1"/>
          <p:nvPr/>
        </p:nvSpPr>
        <p:spPr>
          <a:xfrm>
            <a:off x="2289736" y="3002957"/>
            <a:ext cx="1742204" cy="36576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s" sz="2400" b="1">
                <a:solidFill>
                  <a:schemeClr val="bg1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PARTE</a:t>
            </a:r>
          </a:p>
        </p:txBody>
      </p:sp>
      <p:sp>
        <p:nvSpPr>
          <p:cNvPr id="11" name="TextBox 48"/>
          <p:cNvSpPr txBox="1"/>
          <p:nvPr/>
        </p:nvSpPr>
        <p:spPr>
          <a:xfrm>
            <a:off x="2289736" y="88268"/>
            <a:ext cx="4788532" cy="3810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25000" lnSpcReduction="20000"/>
          </a:bodyPr>
          <a:lstStyle/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UNIVERSIDAD ESTATAL A DISTANCIA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ESCUELA DE CIENCIAS EXACTAS Y NATURALES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CARRERA INGENIERÍA INFORMÁTICA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CATEDRA DESARROLLO DE SISTEMAS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3306 - Arquitectura de Computadoras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I Cuatrimestre 2024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Proyecto Final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Estudiante: Francisco Campos Sandi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Cédula: 114750560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CEU: San Vito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Grupo:05</a:t>
            </a:r>
          </a:p>
          <a:p>
            <a:pPr algn="ctr">
              <a:lnSpc>
                <a:spcPct val="170000"/>
              </a:lnSpc>
            </a:pPr>
            <a:r>
              <a:rPr lang="es-ES" altLang="en-US" sz="72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I Cuatrimestre 2024</a:t>
            </a:r>
          </a:p>
          <a:p>
            <a:endParaRPr lang="es-ES" altLang="en-US" sz="2500" dirty="0">
              <a:solidFill>
                <a:schemeClr val="accent2"/>
              </a:solidFill>
              <a:latin typeface="Arya"/>
              <a:ea typeface="Arya"/>
              <a:cs typeface="+mn-ea"/>
              <a:sym typeface="字魂59号-创粗黑" panose="00000500000000000000" pitchFamily="2" charset="-122"/>
            </a:endParaRPr>
          </a:p>
        </p:txBody>
      </p:sp>
      <p:pic>
        <p:nvPicPr>
          <p:cNvPr id="3" name="Gráfico 2" descr="Ordenador con relleno sólido">
            <a:extLst>
              <a:ext uri="{FF2B5EF4-FFF2-40B4-BE49-F238E27FC236}">
                <a16:creationId xmlns:a16="http://schemas.microsoft.com/office/drawing/2014/main" id="{C5F1789B-2143-4F8B-8CEC-7404E4B060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69257" y="3368717"/>
            <a:ext cx="1576561" cy="157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35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8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1" grpId="0"/>
      <p:bldP spid="11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3A15D-9319-430C-BEE3-E74B5F0DE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00" y="520316"/>
            <a:ext cx="7772400" cy="1021872"/>
          </a:xfrm>
        </p:spPr>
        <p:txBody>
          <a:bodyPr>
            <a:noAutofit/>
          </a:bodyPr>
          <a:lstStyle/>
          <a:p>
            <a:pPr algn="ctr"/>
            <a:r>
              <a:rPr lang="es-ES" sz="2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Herramienta de monitoreo </a:t>
            </a:r>
            <a:endParaRPr lang="es-CR" sz="20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AC3518-0663-4070-9378-281107DE7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5536" y="979444"/>
            <a:ext cx="7772400" cy="112548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rgbClr val="002060"/>
                </a:solidFill>
              </a:rPr>
              <a:t>Una herramienta que podría seleccionar para este propósito es </a:t>
            </a:r>
            <a:r>
              <a:rPr lang="es-ES" sz="1600" dirty="0" err="1">
                <a:solidFill>
                  <a:srgbClr val="002060"/>
                </a:solidFill>
              </a:rPr>
              <a:t>ManageEngine</a:t>
            </a:r>
            <a:r>
              <a:rPr lang="es-ES" sz="1600" dirty="0">
                <a:solidFill>
                  <a:srgbClr val="002060"/>
                </a:solidFill>
              </a:rPr>
              <a:t> </a:t>
            </a:r>
            <a:r>
              <a:rPr lang="es-ES" sz="1600" dirty="0" err="1">
                <a:solidFill>
                  <a:srgbClr val="002060"/>
                </a:solidFill>
              </a:rPr>
              <a:t>OpManager</a:t>
            </a:r>
            <a:r>
              <a:rPr lang="es-ES" sz="1600" dirty="0">
                <a:solidFill>
                  <a:srgbClr val="002060"/>
                </a:solidFill>
              </a:rPr>
              <a:t>. Esta herramienta es recomendada por su capacidad para proporcionar un monitoreo proactivo y en tiempo real de los servidores, utilizando protocolos como SNMP y WMI. </a:t>
            </a:r>
            <a:endParaRPr lang="es-CR" sz="1600" dirty="0">
              <a:solidFill>
                <a:srgbClr val="002060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F5C494C-5C95-45F0-AED7-41B23046D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5" y="2428528"/>
            <a:ext cx="451485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40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>
      <p:transition spd="slow" advClick="0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3A15D-9319-430C-BEE3-E74B5F0DE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00" y="520316"/>
            <a:ext cx="7772400" cy="1021872"/>
          </a:xfrm>
        </p:spPr>
        <p:txBody>
          <a:bodyPr>
            <a:noAutofit/>
          </a:bodyPr>
          <a:lstStyle/>
          <a:p>
            <a:pPr algn="ctr"/>
            <a:r>
              <a:rPr lang="es-ES" sz="2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Principales funcionalidades de la herramienta de monitoreo</a:t>
            </a:r>
            <a:endParaRPr lang="es-CR" sz="20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AC3518-0663-4070-9378-281107DE7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5536" y="979444"/>
            <a:ext cx="7772400" cy="3465308"/>
          </a:xfrm>
        </p:spPr>
        <p:txBody>
          <a:bodyPr>
            <a:normAutofit fontScale="92500" lnSpcReduction="20000"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s-ES" sz="1600" dirty="0">
                <a:solidFill>
                  <a:srgbClr val="002060"/>
                </a:solidFill>
              </a:rPr>
              <a:t>Monitoreo en Tiempo Real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s-ES" sz="1600" dirty="0">
                <a:solidFill>
                  <a:srgbClr val="002060"/>
                </a:solidFill>
              </a:rPr>
              <a:t>Alertas y Notificaciones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s-ES" sz="1600" dirty="0">
                <a:solidFill>
                  <a:srgbClr val="002060"/>
                </a:solidFill>
              </a:rPr>
              <a:t>Registro de Historial</a:t>
            </a:r>
          </a:p>
          <a:p>
            <a:pPr marL="342900" indent="-342900" algn="just">
              <a:lnSpc>
                <a:spcPct val="150000"/>
              </a:lnSpc>
              <a:buAutoNum type="arabicPeriod" startAt="4"/>
            </a:pPr>
            <a:r>
              <a:rPr lang="es-ES" sz="1600" dirty="0">
                <a:solidFill>
                  <a:srgbClr val="002060"/>
                </a:solidFill>
              </a:rPr>
              <a:t>Gestión de Rendimiento</a:t>
            </a:r>
          </a:p>
          <a:p>
            <a:pPr marL="342900" indent="-342900" algn="just">
              <a:lnSpc>
                <a:spcPct val="150000"/>
              </a:lnSpc>
              <a:buAutoNum type="arabicPeriod" startAt="4"/>
            </a:pPr>
            <a:r>
              <a:rPr lang="es-ES" sz="1600" dirty="0">
                <a:solidFill>
                  <a:srgbClr val="002060"/>
                </a:solidFill>
              </a:rPr>
              <a:t>Monitoreo de Disponibilidad</a:t>
            </a:r>
          </a:p>
          <a:p>
            <a:pPr marL="342900" indent="-342900" algn="just">
              <a:lnSpc>
                <a:spcPct val="150000"/>
              </a:lnSpc>
              <a:buAutoNum type="arabicPeriod" startAt="4"/>
            </a:pPr>
            <a:r>
              <a:rPr lang="es-ES" sz="1600" dirty="0">
                <a:solidFill>
                  <a:srgbClr val="002060"/>
                </a:solidFill>
              </a:rPr>
              <a:t>Monitoreo de Logs</a:t>
            </a:r>
          </a:p>
          <a:p>
            <a:pPr marL="342900" indent="-342900" algn="just">
              <a:lnSpc>
                <a:spcPct val="150000"/>
              </a:lnSpc>
              <a:buAutoNum type="arabicPeriod" startAt="4"/>
            </a:pPr>
            <a:r>
              <a:rPr lang="es-ES" sz="1600" dirty="0">
                <a:solidFill>
                  <a:srgbClr val="002060"/>
                </a:solidFill>
              </a:rPr>
              <a:t>Gestión de Configuración</a:t>
            </a:r>
          </a:p>
          <a:p>
            <a:pPr marL="342900" indent="-342900" algn="just">
              <a:lnSpc>
                <a:spcPct val="150000"/>
              </a:lnSpc>
              <a:buAutoNum type="arabicPeriod" startAt="4"/>
            </a:pPr>
            <a:r>
              <a:rPr lang="es-ES" sz="1600" dirty="0">
                <a:solidFill>
                  <a:srgbClr val="002060"/>
                </a:solidFill>
              </a:rPr>
              <a:t>Automatización de Respuestas</a:t>
            </a:r>
          </a:p>
          <a:p>
            <a:pPr marL="342900" indent="-342900" algn="just">
              <a:lnSpc>
                <a:spcPct val="150000"/>
              </a:lnSpc>
              <a:buAutoNum type="arabicPeriod" startAt="4"/>
            </a:pPr>
            <a:r>
              <a:rPr lang="es-ES" sz="1600" dirty="0">
                <a:solidFill>
                  <a:srgbClr val="002060"/>
                </a:solidFill>
              </a:rPr>
              <a:t>Visualización de Datos</a:t>
            </a:r>
          </a:p>
          <a:p>
            <a:pPr marL="342900" indent="-342900" algn="just">
              <a:lnSpc>
                <a:spcPct val="150000"/>
              </a:lnSpc>
              <a:buAutoNum type="arabicPeriod" startAt="4"/>
            </a:pPr>
            <a:r>
              <a:rPr lang="es-ES" sz="1600" dirty="0">
                <a:solidFill>
                  <a:srgbClr val="002060"/>
                </a:solidFill>
              </a:rPr>
              <a:t>Integración con Herramientas de Gestión de Configuración</a:t>
            </a:r>
            <a:endParaRPr lang="es-CR" sz="1600" dirty="0">
              <a:solidFill>
                <a:srgbClr val="00206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B5284B3-0C55-4033-B742-47221BCA4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297" y="1533125"/>
            <a:ext cx="3206774" cy="19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195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>
      <p:transition spd="slow" advClick="0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445F6A90-771F-4C80-A27C-AA3B7873F4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520" y="2135189"/>
            <a:ext cx="2922953" cy="554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" altLang="en-US" sz="4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ya"/>
                <a:ea typeface="Arya"/>
                <a:cs typeface="宋体" pitchFamily="2" charset="-122"/>
                <a:sym typeface="字魂59号-创粗黑" panose="00000500000000000000" pitchFamily="2" charset="-122"/>
              </a:rPr>
              <a:t>Gracias por ver</a:t>
            </a:r>
            <a:endParaRPr lang="en-US" altLang="zh-CN" sz="4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pitchFamily="2" charset="-122"/>
              <a:ea typeface="字魂59号-创粗黑" panose="00000500000000000000" pitchFamily="2" charset="-122"/>
              <a:cs typeface="宋体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828DFD6-F3C2-4A3F-B31B-EB923BB13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-880188"/>
            <a:ext cx="7136975" cy="713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79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445F6A90-771F-4C80-A27C-AA3B7873F4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2026593"/>
            <a:ext cx="2943796" cy="554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s-CR" altLang="en-US" sz="4800" dirty="0">
                <a:solidFill>
                  <a:srgbClr val="002060"/>
                </a:solidFill>
                <a:latin typeface="Arya"/>
                <a:ea typeface="Arya"/>
                <a:cs typeface="宋体" pitchFamily="2" charset="-122"/>
                <a:sym typeface="字魂59号-创粗黑" panose="00000500000000000000" pitchFamily="2" charset="-122"/>
              </a:rPr>
              <a:t>Introducción</a:t>
            </a:r>
            <a:endParaRPr lang="en-US" altLang="zh-CN" sz="4800" dirty="0">
              <a:solidFill>
                <a:srgbClr val="002060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宋体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" name="钢琴旋律节奏轻快的未来科技感配乐_2分17秒">
            <a:hlinkClick r:id="" action="ppaction://media"/>
            <a:extLst>
              <a:ext uri="{FF2B5EF4-FFF2-40B4-BE49-F238E27FC236}">
                <a16:creationId xmlns:a16="http://schemas.microsoft.com/office/drawing/2014/main" id="{3A9B7D4A-287B-4F04-ACD6-1A24142BF0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88640" y="5145088"/>
            <a:ext cx="487363" cy="4873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38814A1-B659-47E5-BA92-EB4BDE23AE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-880188"/>
            <a:ext cx="7136975" cy="713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0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淘宝店chenying0907 8"/>
          <p:cNvSpPr/>
          <p:nvPr>
            <p:custDataLst>
              <p:tags r:id="rId1"/>
            </p:custDataLst>
          </p:nvPr>
        </p:nvSpPr>
        <p:spPr>
          <a:xfrm>
            <a:off x="791580" y="345863"/>
            <a:ext cx="7884876" cy="841760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1" name="PA_淘宝店chenying0907 10"/>
          <p:cNvSpPr txBox="1"/>
          <p:nvPr>
            <p:custDataLst>
              <p:tags r:id="rId2"/>
            </p:custDataLst>
          </p:nvPr>
        </p:nvSpPr>
        <p:spPr>
          <a:xfrm>
            <a:off x="1205626" y="425624"/>
            <a:ext cx="6984776" cy="10668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dist"/>
            <a:r>
              <a:rPr lang="es-ES" altLang="zh-CN" sz="3200" dirty="0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Las Empresas buscan contratar servicios </a:t>
            </a:r>
            <a:endParaRPr lang="zh-CN" altLang="en-US" sz="2400" dirty="0">
              <a:solidFill>
                <a:schemeClr val="accent2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9" name="淘宝店chenying0907 18"/>
          <p:cNvSpPr/>
          <p:nvPr/>
        </p:nvSpPr>
        <p:spPr>
          <a:xfrm>
            <a:off x="719572" y="1384412"/>
            <a:ext cx="7704856" cy="155537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defTabSz="685800">
              <a:lnSpc>
                <a:spcPct val="150000"/>
              </a:lnSpc>
              <a:defRPr/>
            </a:pPr>
            <a:r>
              <a:rPr lang="es-ES" altLang="zh-CN" sz="1400" kern="0" dirty="0">
                <a:solidFill>
                  <a:srgbClr val="E7E6E6">
                    <a:lumMod val="50000"/>
                  </a:srgbClr>
                </a:solidFill>
                <a:latin typeface="Arya"/>
                <a:ea typeface="Arya"/>
                <a:cs typeface="Arial" panose="020B0604020202020204" pitchFamily="34" charset="0"/>
                <a:sym typeface="字魂59号-创粗黑" panose="00000500000000000000" pitchFamily="2" charset="-122"/>
              </a:rPr>
              <a:t>En la actualidad, las empresas buscan contratar servicios en la nube debido a una serie de ventajas y beneficios que este modelo ofrece. En primer lugar, la nube proporciona una mayor flexibilidad, permitiendo a las empresas escalar sus recursos de manera eficiente según sus necesidades cambiantes, lo que resulta en una mayor agilidad y capacidad de adaptación a las demandas del mercado. </a:t>
            </a:r>
            <a:endParaRPr lang="es" altLang="zh-CN" sz="1400" kern="0" dirty="0">
              <a:solidFill>
                <a:srgbClr val="E7E6E6">
                  <a:lumMod val="50000"/>
                </a:srgbClr>
              </a:solidFill>
              <a:latin typeface="Arya"/>
              <a:ea typeface="Arya"/>
              <a:cs typeface="Arial" panose="020B0604020202020204" pitchFamily="34" charset="0"/>
              <a:sym typeface="字魂59号-创粗黑" panose="00000500000000000000" pitchFamily="2" charset="-122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AA3D76A-F214-4A06-A5FB-D884CC1E2C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0934" y="2939857"/>
            <a:ext cx="2922131" cy="18263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844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3"/>
          <p:cNvSpPr txBox="1"/>
          <p:nvPr/>
        </p:nvSpPr>
        <p:spPr>
          <a:xfrm>
            <a:off x="3839604" y="304292"/>
            <a:ext cx="2449813" cy="366114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s-E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ya"/>
                <a:ea typeface="Arya"/>
                <a:sym typeface="字魂59号-创粗黑" panose="00000500000000000000" pitchFamily="2" charset="-122"/>
              </a:rPr>
              <a:t>Servicios de computación en la Nube </a:t>
            </a:r>
            <a:endParaRPr lang="es" sz="2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ya"/>
              <a:ea typeface="Arya"/>
              <a:sym typeface="字魂59号-创粗黑" panose="00000500000000000000" pitchFamily="2" charset="-122"/>
            </a:endParaRPr>
          </a:p>
        </p:txBody>
      </p:sp>
      <p:pic>
        <p:nvPicPr>
          <p:cNvPr id="90" name="图片 89">
            <a:extLst>
              <a:ext uri="{FF2B5EF4-FFF2-40B4-BE49-F238E27FC236}">
                <a16:creationId xmlns:a16="http://schemas.microsoft.com/office/drawing/2014/main" id="{A24DA51B-BD56-4FC8-8B12-FD850FBC2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4666" y="-684929"/>
            <a:ext cx="5787502" cy="6768752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8FD5B90E-A1ED-4DC5-90D7-14A6680CCE62}"/>
              </a:ext>
            </a:extLst>
          </p:cNvPr>
          <p:cNvSpPr/>
          <p:nvPr/>
        </p:nvSpPr>
        <p:spPr>
          <a:xfrm>
            <a:off x="0" y="0"/>
            <a:ext cx="1619672" cy="844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2" name="TextBox 83">
            <a:extLst>
              <a:ext uri="{FF2B5EF4-FFF2-40B4-BE49-F238E27FC236}">
                <a16:creationId xmlns:a16="http://schemas.microsoft.com/office/drawing/2014/main" id="{BF3E44AA-544E-4FDA-AB75-B2800B22DC72}"/>
              </a:ext>
            </a:extLst>
          </p:cNvPr>
          <p:cNvSpPr txBox="1"/>
          <p:nvPr/>
        </p:nvSpPr>
        <p:spPr>
          <a:xfrm>
            <a:off x="3887924" y="988368"/>
            <a:ext cx="4232423" cy="2844316"/>
          </a:xfrm>
          <a:prstGeom prst="rect">
            <a:avLst/>
          </a:prstGeom>
          <a:noFill/>
        </p:spPr>
        <p:txBody>
          <a:bodyPr wrap="none">
            <a:normAutofit fontScale="92500" lnSpcReduction="20000"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s-ES" sz="16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Las empresas de hoy en día buscan contratar una variedad 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s-ES" sz="16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de servicios de computación en la nube para satisfacer sus 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s-ES" sz="16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necesidades empresariales. Algunos de los servicios más 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s-ES" sz="16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solicitados incluyen: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s-ES" sz="16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Infraestructura como Servicio (IaaS)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s-CR" sz="16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Plataforma como Servicio (PaaS)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s-CR" sz="16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Software como Servicio (SaaS)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s-ES" sz="16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Almacenamiento en la nube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s-ES" sz="16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Servicios de seguridad en la nube</a:t>
            </a:r>
            <a:endParaRPr lang="es" sz="1600" dirty="0">
              <a:solidFill>
                <a:srgbClr val="002060"/>
              </a:solidFill>
              <a:latin typeface="Arya"/>
              <a:ea typeface="Arya"/>
              <a:sym typeface="字魂59号-创粗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0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直接连接符 77"/>
          <p:cNvCxnSpPr/>
          <p:nvPr/>
        </p:nvCxnSpPr>
        <p:spPr>
          <a:xfrm>
            <a:off x="2309090" y="3561270"/>
            <a:ext cx="157656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 txBox="1"/>
          <p:nvPr/>
        </p:nvSpPr>
        <p:spPr>
          <a:xfrm>
            <a:off x="2289736" y="3002957"/>
            <a:ext cx="1742204" cy="36576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s" sz="2400" b="1">
                <a:solidFill>
                  <a:schemeClr val="bg1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PARTE</a:t>
            </a:r>
          </a:p>
        </p:txBody>
      </p:sp>
      <p:sp>
        <p:nvSpPr>
          <p:cNvPr id="12" name="矩形 259"/>
          <p:cNvSpPr>
            <a:spLocks noChangeArrowheads="1"/>
          </p:cNvSpPr>
          <p:nvPr/>
        </p:nvSpPr>
        <p:spPr bwMode="auto">
          <a:xfrm>
            <a:off x="2418377" y="1777094"/>
            <a:ext cx="1553951" cy="1296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32" tIns="32516" rIns="65032" bIns="32516">
            <a:norm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s" altLang="zh-CN" sz="8000" cap="all" spc="213" dirty="0">
                <a:solidFill>
                  <a:schemeClr val="bg1"/>
                </a:solidFill>
                <a:latin typeface="Arya"/>
                <a:ea typeface="Arya"/>
                <a:cs typeface="Arial" pitchFamily="34" charset="0"/>
                <a:sym typeface="字魂59号-创粗黑" panose="00000500000000000000" pitchFamily="2" charset="-122"/>
              </a:rPr>
              <a:t>02</a:t>
            </a:r>
            <a:endParaRPr lang="zh-CN" altLang="en-US" sz="8000" cap="all" spc="213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Arial" pitchFamily="34" charset="0"/>
              <a:sym typeface="字魂59号-创粗黑" panose="00000500000000000000" pitchFamily="2" charset="-122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89FDD10-EED1-48DE-8815-7DA195C78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668" y="300514"/>
            <a:ext cx="6254865" cy="45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7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5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2" grpId="0"/>
      <p:bldP spid="1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直接连接符 77"/>
          <p:cNvCxnSpPr/>
          <p:nvPr/>
        </p:nvCxnSpPr>
        <p:spPr>
          <a:xfrm>
            <a:off x="2309090" y="3561270"/>
            <a:ext cx="157656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 txBox="1"/>
          <p:nvPr/>
        </p:nvSpPr>
        <p:spPr>
          <a:xfrm>
            <a:off x="2289736" y="3002957"/>
            <a:ext cx="1742204" cy="36576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s" sz="2400" b="1">
                <a:solidFill>
                  <a:schemeClr val="bg1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PARTE</a:t>
            </a:r>
          </a:p>
        </p:txBody>
      </p:sp>
      <p:sp>
        <p:nvSpPr>
          <p:cNvPr id="11" name="TextBox 48"/>
          <p:cNvSpPr txBox="1"/>
          <p:nvPr/>
        </p:nvSpPr>
        <p:spPr>
          <a:xfrm>
            <a:off x="917594" y="3637547"/>
            <a:ext cx="7416824" cy="765105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>
              <a:lnSpc>
                <a:spcPct val="150000"/>
              </a:lnSpc>
              <a:buNone/>
            </a:pPr>
            <a:r>
              <a:rPr lang="es-CR" altLang="en-US" sz="1100" dirty="0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Fuente: Tomada de Cloud </a:t>
            </a:r>
            <a:r>
              <a:rPr lang="es-CR" altLang="en-US" sz="1100" dirty="0" err="1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Pricing</a:t>
            </a:r>
            <a:r>
              <a:rPr lang="es-CR" altLang="en-US" sz="1100" dirty="0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 </a:t>
            </a:r>
            <a:r>
              <a:rPr lang="es-CR" altLang="en-US" sz="1100" dirty="0" err="1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Comparison</a:t>
            </a:r>
            <a:r>
              <a:rPr lang="es-CR" altLang="en-US" sz="1100" dirty="0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 2024: AWS vs Azure vs Google Cloud [Imagen]. (s.f.). </a:t>
            </a:r>
            <a:r>
              <a:rPr lang="es-CR" altLang="en-US" sz="1100" dirty="0" err="1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Simform</a:t>
            </a:r>
            <a:r>
              <a:rPr lang="es-CR" altLang="en-US" sz="1100" dirty="0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 - </a:t>
            </a:r>
            <a:r>
              <a:rPr lang="es-CR" altLang="en-US" sz="1100" dirty="0" err="1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Product</a:t>
            </a:r>
            <a:r>
              <a:rPr lang="es-CR" altLang="en-US" sz="1100" dirty="0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 </a:t>
            </a:r>
            <a:r>
              <a:rPr lang="es-CR" altLang="en-US" sz="1100" dirty="0" err="1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Engineering</a:t>
            </a:r>
            <a:r>
              <a:rPr lang="es-CR" altLang="en-US" sz="1100" dirty="0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</a:rPr>
              <a:t> Company. </a:t>
            </a:r>
            <a:r>
              <a:rPr lang="es-CR" altLang="en-US" sz="1100" dirty="0">
                <a:solidFill>
                  <a:schemeClr val="accent2"/>
                </a:solidFill>
                <a:latin typeface="Arya"/>
                <a:ea typeface="Arya"/>
                <a:sym typeface="字魂59号-创粗黑" panose="00000500000000000000" pitchFamily="2" charset="-122"/>
                <a:hlinkClick r:id="rId3"/>
              </a:rPr>
              <a:t>https://www.simform.com/blog/compute-pricing-comparison-aws-azure-googlecloud/</a:t>
            </a:r>
            <a:endParaRPr lang="es-CR" altLang="en-US" sz="1100" dirty="0">
              <a:solidFill>
                <a:schemeClr val="accent2"/>
              </a:solidFill>
              <a:latin typeface="Arya"/>
              <a:ea typeface="Arya"/>
              <a:sym typeface="字魂59号-创粗黑" panose="00000500000000000000" pitchFamily="2" charset="-122"/>
            </a:endParaRPr>
          </a:p>
          <a:p>
            <a:pPr lvl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accent2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2" name="矩形 259"/>
          <p:cNvSpPr>
            <a:spLocks noChangeArrowheads="1"/>
          </p:cNvSpPr>
          <p:nvPr/>
        </p:nvSpPr>
        <p:spPr bwMode="auto">
          <a:xfrm>
            <a:off x="2418377" y="1777094"/>
            <a:ext cx="1553951" cy="1296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32" tIns="32516" rIns="65032" bIns="32516">
            <a:norm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s" altLang="zh-CN" sz="8000" cap="all" spc="213">
                <a:solidFill>
                  <a:schemeClr val="bg1"/>
                </a:solidFill>
                <a:latin typeface="Arya"/>
                <a:ea typeface="Arya"/>
                <a:cs typeface="Arial" pitchFamily="34" charset="0"/>
                <a:sym typeface="字魂59号-创粗黑" panose="00000500000000000000" pitchFamily="2" charset="-122"/>
              </a:rPr>
              <a:t>03</a:t>
            </a:r>
            <a:endParaRPr lang="zh-CN" altLang="en-US" sz="8000" cap="all" spc="213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Arial" pitchFamily="34" charset="0"/>
              <a:sym typeface="字魂59号-创粗黑" panose="00000500000000000000" pitchFamily="2" charset="-122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71B8D0F-0C81-475D-B96A-32808D68E1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582" y="837851"/>
            <a:ext cx="7524836" cy="276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49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5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3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1" grpId="0"/>
      <p:bldP spid="11" grpId="1"/>
      <p:bldP spid="12" grpId="0"/>
      <p:bldP spid="1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直接连接符 77"/>
          <p:cNvCxnSpPr/>
          <p:nvPr/>
        </p:nvCxnSpPr>
        <p:spPr>
          <a:xfrm>
            <a:off x="2309090" y="3561270"/>
            <a:ext cx="157656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 txBox="1"/>
          <p:nvPr/>
        </p:nvSpPr>
        <p:spPr>
          <a:xfrm>
            <a:off x="2289736" y="3002957"/>
            <a:ext cx="1742204" cy="36576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s" sz="2400" b="1">
                <a:solidFill>
                  <a:schemeClr val="bg1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PARTE</a:t>
            </a:r>
          </a:p>
        </p:txBody>
      </p:sp>
      <p:sp>
        <p:nvSpPr>
          <p:cNvPr id="11" name="TextBox 48"/>
          <p:cNvSpPr txBox="1"/>
          <p:nvPr/>
        </p:nvSpPr>
        <p:spPr>
          <a:xfrm>
            <a:off x="1950805" y="348562"/>
            <a:ext cx="5713045" cy="51816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62500" lnSpcReduction="20000"/>
          </a:bodyPr>
          <a:lstStyle/>
          <a:p>
            <a:pPr lvl="0">
              <a:buNone/>
            </a:pPr>
            <a:r>
              <a:rPr lang="es-ES" altLang="en-US" sz="3400" dirty="0">
                <a:solidFill>
                  <a:srgbClr val="002060"/>
                </a:solidFill>
                <a:latin typeface="Arya"/>
                <a:ea typeface="Arya"/>
                <a:sym typeface="字魂59号-创粗黑" panose="00000500000000000000" pitchFamily="2" charset="-122"/>
              </a:rPr>
              <a:t>Alta disponibilidad en infraestructura de servidores </a:t>
            </a:r>
            <a:endParaRPr lang="en-US" altLang="zh-CN" sz="3600" dirty="0">
              <a:solidFill>
                <a:srgbClr val="002060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6" name="TextBox 11"/>
          <p:cNvSpPr txBox="1"/>
          <p:nvPr/>
        </p:nvSpPr>
        <p:spPr>
          <a:xfrm>
            <a:off x="1133618" y="1112488"/>
            <a:ext cx="6876764" cy="1908212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121935" lvl="1" indent="-121935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s-ES" altLang="en-US" sz="1600" dirty="0">
                <a:solidFill>
                  <a:srgbClr val="002060"/>
                </a:solidFill>
                <a:latin typeface="Arya"/>
                <a:ea typeface="Arya"/>
                <a:cs typeface="+mn-ea"/>
                <a:sym typeface="字魂59号-创粗黑" panose="00000500000000000000" pitchFamily="2" charset="-122"/>
              </a:rPr>
              <a:t>El procesamiento y almacenamiento en una infraestructura de servidores de alta disponibilidad se basa en la integración de infraestructuras convergentes e hiperconvergentes, diseñadas para objetivos específicos o totalmente flexibles</a:t>
            </a:r>
            <a:endParaRPr lang="en-US" altLang="zh-CN" sz="1600" dirty="0">
              <a:solidFill>
                <a:srgbClr val="002060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DB04558-4511-48DC-8B0F-306810088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987" y="2533348"/>
            <a:ext cx="2730846" cy="205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1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8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346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1" grpId="0"/>
      <p:bldP spid="11" grpId="1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18235A-654C-4E3E-A0E9-94B0F8605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363252"/>
            <a:ext cx="7772400" cy="1102859"/>
          </a:xfrm>
        </p:spPr>
        <p:txBody>
          <a:bodyPr>
            <a:noAutofit/>
          </a:bodyPr>
          <a:lstStyle/>
          <a:p>
            <a:r>
              <a:rPr lang="es-CR" sz="2400" dirty="0">
                <a:solidFill>
                  <a:srgbClr val="002060"/>
                </a:solidFill>
              </a:rPr>
              <a:t>Requisitos mínimos para implementar alta disponibilidad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3D2398-FE06-41F1-9A24-602CDCF63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914681"/>
            <a:ext cx="6400800" cy="1314856"/>
          </a:xfrm>
        </p:spPr>
        <p:txBody>
          <a:bodyPr>
            <a:normAutofit fontScale="92500" lnSpcReduction="20000"/>
          </a:bodyPr>
          <a:lstStyle/>
          <a:p>
            <a:pPr lvl="1" algn="l">
              <a:lnSpc>
                <a:spcPct val="150000"/>
              </a:lnSpc>
            </a:pPr>
            <a:r>
              <a:rPr lang="es-CR" dirty="0">
                <a:solidFill>
                  <a:srgbClr val="002060"/>
                </a:solidFill>
              </a:rPr>
              <a:t>•</a:t>
            </a:r>
            <a:r>
              <a:rPr lang="es-CR" dirty="0"/>
              <a:t>	</a:t>
            </a:r>
            <a:r>
              <a:rPr lang="es-CR" sz="1600" dirty="0">
                <a:solidFill>
                  <a:srgbClr val="002060"/>
                </a:solidFill>
              </a:rPr>
              <a:t>Infraestructura Robusta</a:t>
            </a:r>
          </a:p>
          <a:p>
            <a:pPr lvl="1" algn="l">
              <a:lnSpc>
                <a:spcPct val="150000"/>
              </a:lnSpc>
            </a:pPr>
            <a:r>
              <a:rPr lang="es-CR" sz="1600" dirty="0">
                <a:solidFill>
                  <a:srgbClr val="002060"/>
                </a:solidFill>
              </a:rPr>
              <a:t>•	Servicios de Cloud Confiables</a:t>
            </a:r>
          </a:p>
          <a:p>
            <a:pPr lvl="1" algn="l">
              <a:lnSpc>
                <a:spcPct val="150000"/>
              </a:lnSpc>
            </a:pPr>
            <a:r>
              <a:rPr lang="es-ES" sz="1600" dirty="0">
                <a:solidFill>
                  <a:srgbClr val="002060"/>
                </a:solidFill>
              </a:rPr>
              <a:t>•	Estrategias de Respaldo y Recuperación</a:t>
            </a:r>
            <a:endParaRPr lang="es-CR" sz="1600" dirty="0">
              <a:solidFill>
                <a:srgbClr val="00206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FB47510-A751-42B6-A0BD-93436B335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700" y="2572544"/>
            <a:ext cx="4694327" cy="212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1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3A15D-9319-430C-BEE3-E74B5F0DE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00" y="520316"/>
            <a:ext cx="7772400" cy="1021872"/>
          </a:xfrm>
        </p:spPr>
        <p:txBody>
          <a:bodyPr>
            <a:noAutofit/>
          </a:bodyPr>
          <a:lstStyle/>
          <a:p>
            <a:r>
              <a:rPr lang="es-ES" sz="2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Monitoreo de servidores y servicios para alta disponibilidad</a:t>
            </a:r>
            <a:endParaRPr lang="es-CR" sz="20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AC3518-0663-4070-9378-281107DE7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5536" y="1132384"/>
            <a:ext cx="7772400" cy="112548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rgbClr val="002060"/>
                </a:solidFill>
              </a:rPr>
              <a:t>El monitoreo de servidores y servicios para alta disponibilidad consiste en supervisar continuamente el estado y el rendimiento de los servidores y servicios críticos para asegurar que estén operativos y accesibles en todo momento</a:t>
            </a:r>
            <a:endParaRPr lang="es-CR" sz="1600" dirty="0">
              <a:solidFill>
                <a:srgbClr val="00206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99704A3-BDED-49B6-B654-7A2A49B8B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510" y="2428528"/>
            <a:ext cx="3577580" cy="238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71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vortex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2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  <p:tag name="ISPRING_PRESENTATION_TITLE" val="0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">
  <a:themeElements>
    <a:clrScheme name="自定义 11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8812"/>
      </a:accent1>
      <a:accent2>
        <a:srgbClr val="3486AA"/>
      </a:accent2>
      <a:accent3>
        <a:srgbClr val="ABAB57"/>
      </a:accent3>
      <a:accent4>
        <a:srgbClr val="FD8812"/>
      </a:accent4>
      <a:accent5>
        <a:srgbClr val="3486AA"/>
      </a:accent5>
      <a:accent6>
        <a:srgbClr val="ABAB5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427</Words>
  <Application>Microsoft Office PowerPoint</Application>
  <PresentationFormat>Personalizado</PresentationFormat>
  <Paragraphs>62</Paragraphs>
  <Slides>12</Slides>
  <Notes>8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Arial</vt:lpstr>
      <vt:lpstr>Arya</vt:lpstr>
      <vt:lpstr>Calibri</vt:lpstr>
      <vt:lpstr>Lato Hairline</vt:lpstr>
      <vt:lpstr>Lato Light</vt:lpstr>
      <vt:lpstr>Lato Regular</vt:lpstr>
      <vt:lpstr>字魂59号-创粗黑</vt:lpstr>
      <vt:lpstr>Office 主题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Requisitos mínimos para implementar alta disponibilidad </vt:lpstr>
      <vt:lpstr>Monitoreo de servidores y servicios para alta disponibilidad</vt:lpstr>
      <vt:lpstr>Herramienta de monitoreo </vt:lpstr>
      <vt:lpstr>Principales funcionalidades de la herramienta de monitoreo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04</dc:title>
  <dc:creator>Administrator</dc:creator>
  <cp:lastModifiedBy>Francisco campos</cp:lastModifiedBy>
  <cp:revision>103</cp:revision>
  <dcterms:created xsi:type="dcterms:W3CDTF">2017-06-18T09:47:48Z</dcterms:created>
  <dcterms:modified xsi:type="dcterms:W3CDTF">2024-03-10T16:55:40Z</dcterms:modified>
</cp:coreProperties>
</file>

<file path=docProps/thumbnail.jpeg>
</file>